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9" r:id="rId3"/>
    <p:sldId id="260" r:id="rId4"/>
    <p:sldId id="262" r:id="rId5"/>
    <p:sldId id="257" r:id="rId6"/>
    <p:sldId id="261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C75D05C-17F3-4584-BCD6-B6C754A4BD3D}" type="datetimeFigureOut">
              <a:rPr lang="en-CA" smtClean="0"/>
              <a:pPr/>
              <a:t>2013-10-25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54F5D89-EDBA-4F7A-970C-A79BB84A849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429000"/>
            <a:ext cx="7772400" cy="2889504"/>
          </a:xfrm>
        </p:spPr>
        <p:txBody>
          <a:bodyPr/>
          <a:lstStyle/>
          <a:p>
            <a:r>
              <a:rPr lang="en-CA" dirty="0" smtClean="0">
                <a:latin typeface="+mn-lt"/>
              </a:rPr>
              <a:t>RESULTS monitoring &amp; data quality assurance</a:t>
            </a:r>
            <a:endParaRPr lang="en-CA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988840"/>
            <a:ext cx="7772400" cy="1508760"/>
          </a:xfrm>
        </p:spPr>
        <p:txBody>
          <a:bodyPr/>
          <a:lstStyle/>
          <a:p>
            <a:r>
              <a:rPr lang="en-CA" dirty="0" smtClean="0"/>
              <a:t>LBI meeting, October 29</a:t>
            </a:r>
            <a:r>
              <a:rPr lang="en-CA" baseline="30000" dirty="0" smtClean="0"/>
              <a:t>th</a:t>
            </a:r>
            <a:r>
              <a:rPr lang="en-CA" dirty="0" smtClean="0"/>
              <a:t> , 2013, Nelson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>
                <a:latin typeface="+mn-lt"/>
              </a:rPr>
              <a:t>RESULTS project details</a:t>
            </a:r>
            <a:endParaRPr lang="en-CA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00808"/>
            <a:ext cx="7772400" cy="4654752"/>
          </a:xfrm>
        </p:spPr>
        <p:txBody>
          <a:bodyPr/>
          <a:lstStyle/>
          <a:p>
            <a:r>
              <a:rPr lang="en-CA" dirty="0" smtClean="0"/>
              <a:t>In September 2011, Resource Practices Branch awarded to CTQ.  </a:t>
            </a:r>
          </a:p>
          <a:p>
            <a:r>
              <a:rPr lang="en-CA" dirty="0" smtClean="0"/>
              <a:t>CTQ identified RESULTS openings with one or more of 11 high priority data issues where FPPR Section 86 annual reporting requirements or relevant submissions specifications were not met.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>
                <a:latin typeface="Calibri" pitchFamily="34" charset="0"/>
              </a:rPr>
              <a:t>FPPR Section </a:t>
            </a:r>
            <a:r>
              <a:rPr lang="en-CA" sz="3200" dirty="0" smtClean="0">
                <a:latin typeface="Calibri" pitchFamily="34" charset="0"/>
              </a:rPr>
              <a:t>86 – Annual Reporting</a:t>
            </a:r>
            <a:endParaRPr lang="en-CA" sz="32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40768"/>
            <a:ext cx="7772400" cy="5328592"/>
          </a:xfrm>
        </p:spPr>
        <p:txBody>
          <a:bodyPr>
            <a:normAutofit/>
          </a:bodyPr>
          <a:lstStyle/>
          <a:p>
            <a:pPr marL="582930" indent="-514350">
              <a:buNone/>
            </a:pPr>
            <a:r>
              <a:rPr lang="en-CA" sz="2300" b="1" dirty="0" smtClean="0"/>
              <a:t>1</a:t>
            </a:r>
            <a:r>
              <a:rPr lang="en-CA" sz="2300" dirty="0" smtClean="0"/>
              <a:t> </a:t>
            </a:r>
            <a:r>
              <a:rPr lang="en-CA" sz="2000" dirty="0" smtClean="0"/>
              <a:t>Our review of satellite imagery indicates that some harvesting has been completed.  If this harvesting was completed prior to this reporting period, silviculture records must be submitted to RESULTS. </a:t>
            </a:r>
          </a:p>
          <a:p>
            <a:pPr marL="582930" indent="-514350">
              <a:buNone/>
            </a:pPr>
            <a:r>
              <a:rPr lang="en-CA" sz="2300" b="1" dirty="0" smtClean="0"/>
              <a:t>2</a:t>
            </a:r>
            <a:r>
              <a:rPr lang="en-CA" sz="2300" dirty="0" smtClean="0"/>
              <a:t> </a:t>
            </a:r>
            <a:r>
              <a:rPr lang="en-CA" sz="2000" dirty="0" smtClean="0"/>
              <a:t>The RESULTS harvesting, forest cover and possibly SUs have not been reported. </a:t>
            </a:r>
          </a:p>
          <a:p>
            <a:pPr marL="582930" indent="-514350">
              <a:buNone/>
            </a:pPr>
            <a:r>
              <a:rPr lang="en-CA" sz="2300" b="1" dirty="0" smtClean="0"/>
              <a:t>3</a:t>
            </a:r>
            <a:r>
              <a:rPr lang="en-CA" sz="2300" dirty="0" smtClean="0"/>
              <a:t> </a:t>
            </a:r>
            <a:r>
              <a:rPr lang="en-CA" sz="2000" dirty="0" smtClean="0"/>
              <a:t>The RESULTS forest cover has not been reported.</a:t>
            </a:r>
          </a:p>
          <a:p>
            <a:pPr marL="582930" indent="-514350">
              <a:buNone/>
            </a:pPr>
            <a:r>
              <a:rPr lang="en-CA" sz="2300" dirty="0" smtClean="0"/>
              <a:t> </a:t>
            </a:r>
            <a:r>
              <a:rPr lang="en-CA" sz="2300" b="1" dirty="0" smtClean="0"/>
              <a:t>4</a:t>
            </a:r>
            <a:r>
              <a:rPr lang="en-CA" sz="2300" dirty="0" smtClean="0"/>
              <a:t> </a:t>
            </a:r>
            <a:r>
              <a:rPr lang="en-CA" sz="2000" dirty="0" smtClean="0"/>
              <a:t>The RESULTS harvesting activity has not been reported. </a:t>
            </a:r>
          </a:p>
          <a:p>
            <a:pPr marL="582930" indent="-514350">
              <a:buNone/>
            </a:pPr>
            <a:r>
              <a:rPr lang="en-CA" sz="2300" b="1" dirty="0" smtClean="0"/>
              <a:t>5</a:t>
            </a:r>
            <a:r>
              <a:rPr lang="en-CA" sz="2300" dirty="0" smtClean="0"/>
              <a:t> </a:t>
            </a:r>
            <a:r>
              <a:rPr lang="en-CA" sz="2000" dirty="0" smtClean="0"/>
              <a:t>The RESULTS stocking standards are missing or incomplete.</a:t>
            </a:r>
          </a:p>
          <a:p>
            <a:pPr marL="582930" indent="-514350">
              <a:buNone/>
            </a:pPr>
            <a:r>
              <a:rPr lang="en-CA" sz="2300" dirty="0" smtClean="0"/>
              <a:t> </a:t>
            </a:r>
            <a:r>
              <a:rPr lang="en-CA" sz="2300" b="1" dirty="0" smtClean="0"/>
              <a:t>6</a:t>
            </a:r>
            <a:r>
              <a:rPr lang="en-CA" sz="2300" dirty="0" smtClean="0"/>
              <a:t> </a:t>
            </a:r>
            <a:r>
              <a:rPr lang="en-CA" sz="2000" dirty="0" smtClean="0"/>
              <a:t>The RESULTS free growing forest cover submission has not been reported (free growing declared).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0352" y="2276872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 (3) (a)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>
            <a:stCxn id="4" idx="1"/>
          </p:cNvCxnSpPr>
          <p:nvPr/>
        </p:nvCxnSpPr>
        <p:spPr>
          <a:xfrm flipH="1" flipV="1">
            <a:off x="6732240" y="2348880"/>
            <a:ext cx="1008112" cy="1126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732240" y="2636912"/>
            <a:ext cx="108012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732240" y="2564904"/>
            <a:ext cx="93610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948264" y="3356992"/>
            <a:ext cx="7200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812360" y="4365104"/>
            <a:ext cx="114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87 (1) – (4)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524328" y="4581128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876256" y="5229200"/>
            <a:ext cx="1359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 (3) (d) (iii)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31" name="Straight Arrow Connector 30"/>
          <p:cNvCxnSpPr>
            <a:stCxn id="29" idx="1"/>
          </p:cNvCxnSpPr>
          <p:nvPr/>
        </p:nvCxnSpPr>
        <p:spPr>
          <a:xfrm flipH="1" flipV="1">
            <a:off x="5436096" y="5301208"/>
            <a:ext cx="1440160" cy="1126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91880" y="5805264"/>
            <a:ext cx="324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Sec 87 is  Site Specific Standards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8676456" y="4797152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876256" y="5949280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>
                <a:latin typeface="Calibri" pitchFamily="34" charset="0"/>
              </a:rPr>
              <a:t>FPPR Section </a:t>
            </a:r>
            <a:r>
              <a:rPr lang="en-CA" sz="3200" dirty="0" smtClean="0">
                <a:latin typeface="Calibri" pitchFamily="34" charset="0"/>
              </a:rPr>
              <a:t>86 – Annual Reporting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40768"/>
            <a:ext cx="7772400" cy="5256584"/>
          </a:xfrm>
        </p:spPr>
        <p:txBody>
          <a:bodyPr>
            <a:normAutofit/>
          </a:bodyPr>
          <a:lstStyle/>
          <a:p>
            <a:pPr marL="582930" indent="-514350">
              <a:buNone/>
            </a:pPr>
            <a:r>
              <a:rPr lang="en-CA" sz="2300" dirty="0" smtClean="0"/>
              <a:t> </a:t>
            </a:r>
            <a:r>
              <a:rPr lang="en-CA" sz="2300" b="1" dirty="0" smtClean="0"/>
              <a:t>7</a:t>
            </a:r>
            <a:r>
              <a:rPr lang="en-CA" sz="2300" dirty="0" smtClean="0"/>
              <a:t> </a:t>
            </a:r>
            <a:r>
              <a:rPr lang="en-CA" sz="2000" dirty="0" smtClean="0"/>
              <a:t>The RESULTS free growing forest cover submission has not been reported (free growing overdue).</a:t>
            </a:r>
          </a:p>
          <a:p>
            <a:pPr marL="582930" indent="-514350">
              <a:buNone/>
            </a:pPr>
            <a:endParaRPr lang="en-CA" sz="800" dirty="0" smtClean="0"/>
          </a:p>
          <a:p>
            <a:pPr marL="582930" indent="-514350">
              <a:buNone/>
            </a:pPr>
            <a:r>
              <a:rPr lang="en-CA" sz="2300" dirty="0" smtClean="0"/>
              <a:t> </a:t>
            </a:r>
            <a:r>
              <a:rPr lang="en-CA" sz="2300" b="1" dirty="0" smtClean="0"/>
              <a:t>8</a:t>
            </a:r>
            <a:r>
              <a:rPr lang="en-CA" sz="2300" dirty="0" smtClean="0"/>
              <a:t> </a:t>
            </a:r>
            <a:r>
              <a:rPr lang="en-CA" sz="2000" dirty="0" smtClean="0"/>
              <a:t>The RESULTS regeneration forest cover submission has not been reported (regen declared). </a:t>
            </a:r>
          </a:p>
          <a:p>
            <a:pPr marL="582930" indent="-514350">
              <a:buNone/>
            </a:pPr>
            <a:endParaRPr lang="en-CA" sz="800" dirty="0" smtClean="0"/>
          </a:p>
          <a:p>
            <a:pPr marL="582930" indent="-514350">
              <a:buNone/>
            </a:pPr>
            <a:r>
              <a:rPr lang="en-CA" sz="2300" b="1" dirty="0" smtClean="0"/>
              <a:t>9</a:t>
            </a:r>
            <a:r>
              <a:rPr lang="en-CA" sz="2300" dirty="0" smtClean="0"/>
              <a:t> </a:t>
            </a:r>
            <a:r>
              <a:rPr lang="en-CA" sz="2000" dirty="0" smtClean="0"/>
              <a:t>The RESULTS regeneration forest cover submission has not been reported (regen overdue). </a:t>
            </a:r>
          </a:p>
          <a:p>
            <a:pPr marL="582930" indent="-514350">
              <a:buNone/>
            </a:pPr>
            <a:endParaRPr lang="en-CA" sz="800" dirty="0" smtClean="0"/>
          </a:p>
          <a:p>
            <a:pPr marL="582930" indent="-514350">
              <a:buNone/>
            </a:pPr>
            <a:r>
              <a:rPr lang="en-CA" sz="2300" b="1" strike="sngStrike" dirty="0" smtClean="0"/>
              <a:t>10</a:t>
            </a:r>
            <a:r>
              <a:rPr lang="en-CA" sz="2300" dirty="0" smtClean="0"/>
              <a:t> </a:t>
            </a:r>
            <a:r>
              <a:rPr lang="en-CA" sz="2300" strike="sngStrike" dirty="0" smtClean="0"/>
              <a:t>Issue dropped from the high priority list</a:t>
            </a:r>
            <a:r>
              <a:rPr lang="en-CA" sz="2300" dirty="0" smtClean="0"/>
              <a:t> </a:t>
            </a:r>
          </a:p>
          <a:p>
            <a:pPr marL="582930" indent="-514350">
              <a:buNone/>
            </a:pPr>
            <a:endParaRPr lang="en-CA" sz="800" dirty="0" smtClean="0"/>
          </a:p>
          <a:p>
            <a:pPr marL="582930" indent="-514350">
              <a:buNone/>
            </a:pPr>
            <a:r>
              <a:rPr lang="en-CA" sz="2300" b="1" dirty="0" smtClean="0"/>
              <a:t>11</a:t>
            </a:r>
            <a:r>
              <a:rPr lang="en-CA" sz="2300" dirty="0" smtClean="0"/>
              <a:t> </a:t>
            </a:r>
            <a:r>
              <a:rPr lang="en-CA" sz="2000" dirty="0" smtClean="0"/>
              <a:t>The RESULTS forest cover is missing spatial </a:t>
            </a:r>
          </a:p>
          <a:p>
            <a:pPr marL="582930" indent="-514350">
              <a:buNone/>
            </a:pPr>
            <a:endParaRPr lang="en-CA" sz="800" dirty="0" smtClean="0"/>
          </a:p>
          <a:p>
            <a:pPr marL="582930" indent="-514350">
              <a:buNone/>
            </a:pPr>
            <a:r>
              <a:rPr lang="en-CA" sz="2300" b="1" dirty="0" smtClean="0"/>
              <a:t>12</a:t>
            </a:r>
            <a:r>
              <a:rPr lang="en-CA" sz="2300" dirty="0" smtClean="0"/>
              <a:t> </a:t>
            </a:r>
            <a:r>
              <a:rPr lang="en-CA" sz="2000" dirty="0" smtClean="0"/>
              <a:t>The RESULTS opening spatial is missing 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5940152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6876256" y="1916832"/>
            <a:ext cx="1358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 (3) (d) (iv)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5508104" y="1844824"/>
            <a:ext cx="129614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32240" y="2852936"/>
            <a:ext cx="1254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 (3) (d) (</a:t>
            </a:r>
            <a:r>
              <a:rPr lang="en-CA" dirty="0" err="1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220072" y="2780928"/>
            <a:ext cx="144016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72200" y="3789040"/>
            <a:ext cx="1260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86(3) (d) (ii)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644008" y="3717032"/>
            <a:ext cx="122413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09750" y="5229200"/>
            <a:ext cx="2472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86 (6) F0rm and Manner</a:t>
            </a:r>
          </a:p>
          <a:p>
            <a:pPr algn="ctr"/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 of Reporting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5004048" y="5301208"/>
            <a:ext cx="122413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580112" y="5373216"/>
            <a:ext cx="72008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sz="2800" dirty="0" smtClean="0">
                <a:latin typeface="+mn-lt"/>
              </a:rPr>
              <a:t>Project performance from June, 2012 to October, 2013 and forecast to March, 2014 </a:t>
            </a:r>
            <a:endParaRPr lang="en-CA" sz="2800" dirty="0"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394097"/>
            <a:ext cx="7772400" cy="335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>
                <a:latin typeface="+mn-lt"/>
              </a:rPr>
              <a:t>Success of project</a:t>
            </a:r>
            <a:endParaRPr lang="en-CA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dirty="0" smtClean="0"/>
              <a:t> Since February 2012, the number of high priority RESULTS data quality issues has been reduced from 19,553 to 7,052 (10.5% to 3.8%). </a:t>
            </a:r>
          </a:p>
          <a:p>
            <a:r>
              <a:rPr lang="en-CA" dirty="0" smtClean="0"/>
              <a:t>CTQ forecasts that another 1,550 issues will be corrected by March 31, 2014. </a:t>
            </a:r>
          </a:p>
          <a:p>
            <a:r>
              <a:rPr lang="en-CA" dirty="0" smtClean="0"/>
              <a:t>Due to continued support from Districts and Licensees.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>
                <a:latin typeface="+mn-lt"/>
              </a:rPr>
              <a:t>District  performance  as  of  October </a:t>
            </a:r>
            <a:r>
              <a:rPr lang="en-CA" sz="3200" dirty="0" smtClean="0">
                <a:latin typeface="+mn-lt"/>
              </a:rPr>
              <a:t>1, 2013</a:t>
            </a:r>
            <a:r>
              <a:rPr lang="en-CA" dirty="0" smtClean="0"/>
              <a:t> 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8483554" cy="3442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995936" y="3789040"/>
            <a:ext cx="360040" cy="1368152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1259632" y="3789040"/>
            <a:ext cx="360040" cy="1368152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2339752" y="3789040"/>
            <a:ext cx="360040" cy="1368152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82</TotalTime>
  <Words>370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Metro</vt:lpstr>
      <vt:lpstr>RESULTS monitoring &amp; data quality assurance</vt:lpstr>
      <vt:lpstr>RESULTS project details</vt:lpstr>
      <vt:lpstr>FPPR Section 86 – Annual Reporting</vt:lpstr>
      <vt:lpstr>FPPR Section 86 – Annual Reporting</vt:lpstr>
      <vt:lpstr> Project performance from June, 2012 to October, 2013 and forecast to March, 2014 </vt:lpstr>
      <vt:lpstr>Success of project</vt:lpstr>
      <vt:lpstr>District  performance  as  of  October 1, 2013 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 monitoring &amp; data quality assurance</dc:title>
  <dc:creator>jucaston</dc:creator>
  <cp:lastModifiedBy>bwadey</cp:lastModifiedBy>
  <cp:revision>12</cp:revision>
  <dcterms:created xsi:type="dcterms:W3CDTF">2013-10-25T20:17:32Z</dcterms:created>
  <dcterms:modified xsi:type="dcterms:W3CDTF">2013-10-25T23:00:36Z</dcterms:modified>
</cp:coreProperties>
</file>